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281" r:id="rId3"/>
    <p:sldId id="294" r:id="rId4"/>
    <p:sldId id="295" r:id="rId5"/>
    <p:sldId id="308" r:id="rId6"/>
    <p:sldId id="348" r:id="rId7"/>
    <p:sldId id="349" r:id="rId8"/>
    <p:sldId id="350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36" r:id="rId17"/>
    <p:sldId id="337" r:id="rId18"/>
    <p:sldId id="325" r:id="rId19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663366"/>
        </a:solidFill>
        <a:latin typeface="ITC Avant Garde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401" autoAdjust="0"/>
  </p:normalViewPr>
  <p:slideViewPr>
    <p:cSldViewPr>
      <p:cViewPr>
        <p:scale>
          <a:sx n="60" d="100"/>
          <a:sy n="60" d="100"/>
        </p:scale>
        <p:origin x="-8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152" y="-102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3BBB9-CC40-4CE0-B3BB-5D194A965FCE}" type="datetimeFigureOut">
              <a:rPr lang="en-GB"/>
              <a:pPr>
                <a:defRPr/>
              </a:pPr>
              <a:t>17/03/2017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F1FA4B4-F822-4CBA-906B-28A9F6BABE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7263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4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9750"/>
            <a:ext cx="294495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D93D0067-84DB-4A7F-8F2D-C44072A61A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6853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632D45-5857-4161-8F12-79C38858AEB6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BE0A4D-D91F-4835-84AE-C9F863CFE1F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6447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2202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0561E-23AF-4B16-BF05-8AF9CB8F5E52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D0067-84DB-4A7F-8F2D-C44072A61A27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516563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4762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27088" y="2420938"/>
            <a:ext cx="7561262" cy="1752600"/>
          </a:xfrm>
        </p:spPr>
        <p:txBody>
          <a:bodyPr/>
          <a:lstStyle>
            <a:lvl1pPr marL="0" indent="0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9F41A-FB27-4DA4-B0BF-F150A61E1D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3340-BD56-4DE8-9F9F-D19D874B111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95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78487" cy="5195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654D8-173A-4ABA-9B52-2123BCB5C8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C5B9-DC20-4F15-8FBB-609A82DC5F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66205-2546-4B5B-961E-CDABAAD952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BC5F-2164-4C49-9D7E-BC5CDBFD5F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6443-F99A-4B0E-856B-6872E8B0F4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1DB06-3D9C-4225-97CD-23DCDC041B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2E66A-0653-4552-A888-E1717AD768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9E0C-8961-4C76-9A02-85695C1EFD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BDD2B-E513-4AAB-82BE-50500E35BD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0825" cy="6873875"/>
          </a:xfrm>
          <a:prstGeom prst="rect">
            <a:avLst/>
          </a:prstGeom>
          <a:solidFill>
            <a:srgbClr val="66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dirty="0">
                <a:latin typeface="Times" pitchFamily="18" charset="0"/>
              </a:rPr>
              <a:t>∂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07950" y="107950"/>
            <a:ext cx="8924925" cy="665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Heading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CCA05EFA-37F1-4813-AA9E-8BA4F3C0F4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90575" y="611188"/>
            <a:ext cx="8024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0575" y="1798638"/>
            <a:ext cx="80248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6700" y="5843588"/>
            <a:ext cx="19431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63366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188640"/>
            <a:ext cx="8064500" cy="3600400"/>
          </a:xfrm>
        </p:spPr>
        <p:txBody>
          <a:bodyPr/>
          <a:lstStyle/>
          <a:p>
            <a:pPr algn="ctr"/>
            <a:r>
              <a:rPr lang="en-GB" sz="4800" b="1" dirty="0" smtClean="0">
                <a:latin typeface="Arial Rounded MT Bold" panose="020F0704030504030204" pitchFamily="34" charset="0"/>
              </a:rPr>
              <a:t>Responding to Sexual Violence: </a:t>
            </a:r>
            <a:br>
              <a:rPr lang="en-GB" sz="4800" b="1" dirty="0" smtClean="0">
                <a:latin typeface="Arial Rounded MT Bold" panose="020F0704030504030204" pitchFamily="34" charset="0"/>
              </a:rPr>
            </a:br>
            <a:r>
              <a:rPr lang="en-GB" sz="4800" b="1" dirty="0" smtClean="0">
                <a:latin typeface="Arial Rounded MT Bold" panose="020F0704030504030204" pitchFamily="34" charset="0"/>
              </a:rPr>
              <a:t>Is there a Role for Restorative Justice?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356992"/>
            <a:ext cx="7416800" cy="216024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sz="2400" dirty="0" smtClean="0">
              <a:latin typeface="ITC Avant Garde Gothic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sz="2400" dirty="0" smtClean="0">
              <a:latin typeface="ITC Avant Garde Gothic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 Rounded MT Bold" pitchFamily="34" charset="0"/>
              </a:rPr>
              <a:t>Professor Clare McGlynn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GB" dirty="0" smtClean="0">
                <a:latin typeface="Arial Rounded MT Bold" pitchFamily="34" charset="0"/>
              </a:rPr>
              <a:t>@</a:t>
            </a:r>
            <a:r>
              <a:rPr lang="en-GB" dirty="0" err="1" smtClean="0">
                <a:latin typeface="Arial Rounded MT Bold" pitchFamily="34" charset="0"/>
              </a:rPr>
              <a:t>McGlynnClare</a:t>
            </a:r>
            <a:endParaRPr lang="en-GB" dirty="0" smtClean="0">
              <a:latin typeface="Arial Rounded MT Bold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sz="1600" dirty="0" smtClean="0">
              <a:latin typeface="Arial Rounded MT Bold" pitchFamily="34" charset="0"/>
            </a:endParaRPr>
          </a:p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GB" sz="1800" dirty="0" smtClean="0">
              <a:latin typeface="ITC Avant Garde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 Rounded MT Bold"/>
                <a:ea typeface="Arial Unicode MS" pitchFamily="34" charset="-128"/>
                <a:cs typeface="Arial Unicode MS" pitchFamily="34" charset="-128"/>
              </a:rPr>
              <a:t>kaleidoscopic justice</a:t>
            </a:r>
            <a:endParaRPr lang="en-GB" b="1" dirty="0">
              <a:latin typeface="Arial Rounded MT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2792" cy="384929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Recognition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Consequences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Voice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Dignity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belonging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624064" cy="2160240"/>
          </a:xfrm>
        </p:spPr>
      </p:pic>
    </p:spTree>
    <p:extLst>
      <p:ext uri="{BB962C8B-B14F-4D97-AF65-F5344CB8AC3E}">
        <p14:creationId xmlns="" xmlns:p14="http://schemas.microsoft.com/office/powerpoint/2010/main" val="21663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224136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Possible benefits of restorative justice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772400" cy="4320480"/>
          </a:xfrm>
        </p:spPr>
        <p:txBody>
          <a:bodyPr/>
          <a:lstStyle/>
          <a:p>
            <a:pPr>
              <a:buNone/>
            </a:pPr>
            <a:r>
              <a:rPr lang="en-GB" sz="3000" b="1" dirty="0" smtClean="0"/>
              <a:t>Voice</a:t>
            </a:r>
          </a:p>
          <a:p>
            <a:pPr>
              <a:buFont typeface="Courier New" pitchFamily="49" charset="0"/>
              <a:buChar char="o"/>
            </a:pPr>
            <a:r>
              <a:rPr lang="en-GB" sz="3000" dirty="0" smtClean="0"/>
              <a:t>‘if I was given the option whether to do the restorative process or just send someone to jail </a:t>
            </a:r>
            <a:endParaRPr lang="en-GB" sz="3000" dirty="0" smtClean="0"/>
          </a:p>
          <a:p>
            <a:pPr>
              <a:buFont typeface="Courier New" pitchFamily="49" charset="0"/>
              <a:buChar char="o"/>
            </a:pPr>
            <a:r>
              <a:rPr lang="en-GB" sz="3000" dirty="0" smtClean="0"/>
              <a:t>I </a:t>
            </a:r>
            <a:r>
              <a:rPr lang="en-GB" sz="3000" dirty="0" smtClean="0"/>
              <a:t>would rather sit down and understand why than send someone away and [be] left with unanswered questions and have to try and figure out what’s going on’.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792088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Arial Rounded MT Bold"/>
              </a:rPr>
              <a:t>Recognition and acknowledgement of offending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824"/>
            <a:ext cx="7772400" cy="3960664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GB" sz="3600" dirty="0" smtClean="0"/>
              <a:t>‘</a:t>
            </a:r>
            <a:r>
              <a:rPr lang="en-GB" sz="3600" dirty="0" smtClean="0"/>
              <a:t>I think it’s that recognition of hurt that would </a:t>
            </a:r>
            <a:r>
              <a:rPr lang="en-GB" sz="3600" dirty="0" smtClean="0"/>
              <a:t>mean, </a:t>
            </a:r>
            <a:r>
              <a:rPr lang="en-GB" sz="3600" dirty="0" smtClean="0"/>
              <a:t>or does </a:t>
            </a:r>
            <a:r>
              <a:rPr lang="en-GB" sz="3600" dirty="0" smtClean="0"/>
              <a:t>mean, </a:t>
            </a:r>
            <a:r>
              <a:rPr lang="en-GB" sz="3600" dirty="0" smtClean="0"/>
              <a:t>justice to me personally.’ </a:t>
            </a:r>
            <a:endParaRPr lang="en-GB" sz="3600" dirty="0" smtClean="0"/>
          </a:p>
          <a:p>
            <a:pPr>
              <a:buFont typeface="Courier New" pitchFamily="49" charset="0"/>
              <a:buChar char="o"/>
            </a:pPr>
            <a:endParaRPr lang="en-GB" sz="1000" dirty="0" smtClean="0"/>
          </a:p>
          <a:p>
            <a:pPr>
              <a:buFont typeface="Courier New" pitchFamily="49" charset="0"/>
              <a:buChar char="o"/>
            </a:pPr>
            <a:r>
              <a:rPr lang="en-GB" sz="3600" dirty="0" smtClean="0"/>
              <a:t>‘acknowledgement that this happened and that people believe you that it happened’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@</a:t>
            </a:r>
            <a:r>
              <a:rPr lang="en-GB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McGlynnClare</a:t>
            </a:r>
            <a:endParaRPr lang="en-GB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864096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Arial Rounded MT Bold"/>
              </a:rPr>
              <a:t>Recognition and acknowledgement of offending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772400" cy="4104456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</a:t>
            </a: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would never ever say putting somebody like that into jail would make things right, like I say, it’s admitting ... them to admit’. </a:t>
            </a:r>
            <a:endParaRPr lang="en-GB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itchFamily="49" charset="0"/>
              <a:buChar char="o"/>
            </a:pPr>
            <a:endParaRPr lang="en-GB" sz="1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‘</a:t>
            </a:r>
            <a:r>
              <a:rPr lang="en-GB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 the restorative justice process, you know, I would have been happy to go along with because for me it was more about him understand the severity of what he’d done and acknowledging it’</a:t>
            </a:r>
            <a:endParaRPr lang="en-GB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latin typeface="Arial Rounded MT Bold"/>
              </a:rPr>
              <a:t>@</a:t>
            </a:r>
            <a:r>
              <a:rPr lang="en-GB" b="1" dirty="0" err="1" smtClean="0">
                <a:latin typeface="Arial Rounded MT Bold"/>
              </a:rPr>
              <a:t>McGlynnClare</a:t>
            </a:r>
            <a:endParaRPr lang="en-GB" b="1" dirty="0">
              <a:latin typeface="Arial Rounded MT 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08112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Focus on offender </a:t>
            </a:r>
            <a:endParaRPr lang="en-GB" b="1" dirty="0">
              <a:latin typeface="Arial Rounded MT Bold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1268760"/>
            <a:ext cx="446449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@McGlynnClare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63367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Consequences</a:t>
            </a:r>
            <a:endParaRPr lang="en-GB" b="1" dirty="0">
              <a:latin typeface="Arial Rounded MT Bold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GB" dirty="0" smtClean="0"/>
              <a:t>‘meaningful consequences</a:t>
            </a:r>
            <a:r>
              <a:rPr lang="en-GB" dirty="0" smtClean="0"/>
              <a:t>’</a:t>
            </a:r>
          </a:p>
          <a:p>
            <a:pPr>
              <a:buFont typeface="Courier New" pitchFamily="49" charset="0"/>
              <a:buChar char="o"/>
            </a:pPr>
            <a:endParaRPr lang="en-GB" dirty="0" smtClean="0"/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‘</a:t>
            </a:r>
            <a:r>
              <a:rPr lang="en-GB" dirty="0" smtClean="0"/>
              <a:t>I really do think it [justice] is about consequences because punishing people just doesn’t work.’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latin typeface="Arial Rounded MT Bold"/>
              </a:rPr>
              <a:t>@</a:t>
            </a:r>
            <a:r>
              <a:rPr lang="en-GB" b="1" dirty="0" err="1" smtClean="0">
                <a:latin typeface="Arial Rounded MT Bold"/>
              </a:rPr>
              <a:t>McGlynnClare</a:t>
            </a:r>
            <a:endParaRPr lang="en-GB" b="1" dirty="0">
              <a:latin typeface="Arial Rounded MT Bol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EBC5F-2164-4C49-9D7E-BC5CDBFD5F78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556792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Challenges of restorative </a:t>
            </a:r>
            <a:r>
              <a:rPr lang="en-GB" b="1" dirty="0" smtClean="0">
                <a:latin typeface="Arial Rounded MT Bold"/>
              </a:rPr>
              <a:t>justice</a:t>
            </a:r>
            <a:endParaRPr lang="en-GB" b="1" dirty="0"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412776"/>
            <a:ext cx="3810000" cy="4608512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to minimise sexual violence - ‘second class’ justice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Risk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re-victimisation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Differing responses/ punishment</a:t>
            </a: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Content Placeholder 4" descr="Daily Mail front page soft on rapists May 2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0800" y="1700808"/>
            <a:ext cx="3337623" cy="4464496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latin typeface="Arial Rounded MT Bold"/>
              </a:rPr>
              <a:t>@</a:t>
            </a:r>
            <a:r>
              <a:rPr lang="en-GB" b="1" dirty="0" err="1" smtClean="0">
                <a:latin typeface="Arial Rounded MT Bold"/>
              </a:rPr>
              <a:t>McGlynnClare</a:t>
            </a:r>
            <a:endParaRPr lang="en-GB" b="1" dirty="0"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24744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Conclusions</a:t>
            </a:r>
            <a:endParaRPr lang="en-GB" b="1" dirty="0"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24744"/>
            <a:ext cx="7772400" cy="5184576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Starting point: 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securing justice for victim-survivors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Challenge: </a:t>
            </a:r>
          </a:p>
          <a:p>
            <a:pPr lvl="1">
              <a:buFont typeface="Courier New" pitchFamily="49" charset="0"/>
              <a:buChar char="o"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systemic problem of sexual violence, but individual survivors with specific interests and </a:t>
            </a: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needs</a:t>
            </a:r>
          </a:p>
          <a:p>
            <a:pPr>
              <a:buNone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Future: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reform </a:t>
            </a: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criminal justice system continues to be essential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 also need to move beyond one-dimensional focus on conventional criminal justice system</a:t>
            </a:r>
          </a:p>
          <a:p>
            <a:pPr>
              <a:buFont typeface="Courier New" pitchFamily="49" charset="0"/>
              <a:buChar char="o"/>
            </a:pPr>
            <a:r>
              <a:rPr lang="en-GB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Restorative justice one possibility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385E1-F85F-40FE-BE94-60CFEEE5BCA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latin typeface="Arial Rounded MT Bold"/>
              </a:rPr>
              <a:t>@</a:t>
            </a:r>
            <a:r>
              <a:rPr lang="en-GB" b="1" dirty="0" err="1" smtClean="0">
                <a:latin typeface="Arial Rounded MT Bold"/>
              </a:rPr>
              <a:t>McGlynnClare</a:t>
            </a:r>
            <a:endParaRPr lang="en-GB" b="1" dirty="0">
              <a:latin typeface="Arial Rounded M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sz="quarter"/>
          </p:nvPr>
        </p:nvSpPr>
        <p:spPr>
          <a:xfrm>
            <a:off x="755650" y="764704"/>
            <a:ext cx="7772400" cy="216024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sz="4000" b="1" dirty="0" smtClean="0">
                <a:latin typeface="Arial Rounded MT Bold" pitchFamily="34" charset="0"/>
              </a:rPr>
              <a:t/>
            </a:r>
            <a:br>
              <a:rPr lang="en-GB" sz="4000" b="1" dirty="0" smtClean="0">
                <a:latin typeface="Arial Rounded MT Bold" pitchFamily="34" charset="0"/>
              </a:rPr>
            </a:br>
            <a:r>
              <a:rPr lang="en-GB" sz="4000" b="1" dirty="0" smtClean="0">
                <a:latin typeface="Arial Rounded MT Bold" pitchFamily="34" charset="0"/>
              </a:rPr>
              <a:t/>
            </a:r>
            <a:br>
              <a:rPr lang="en-GB" sz="4000" b="1" dirty="0" smtClean="0">
                <a:latin typeface="Arial Rounded MT Bold" pitchFamily="34" charset="0"/>
              </a:rPr>
            </a:br>
            <a:r>
              <a:rPr lang="en-GB" sz="4000" b="1" dirty="0" smtClean="0">
                <a:latin typeface="Arial Rounded MT Bold" pitchFamily="34" charset="0"/>
              </a:rPr>
              <a:t>Professor </a:t>
            </a:r>
            <a:r>
              <a:rPr lang="en-GB" sz="4000" b="1" dirty="0" smtClean="0">
                <a:latin typeface="Arial Rounded MT Bold" pitchFamily="34" charset="0"/>
              </a:rPr>
              <a:t>Clare McGlynn </a:t>
            </a:r>
            <a:r>
              <a:rPr lang="en-GB" sz="4000" b="1" dirty="0" smtClean="0">
                <a:latin typeface="Arial Rounded MT Bold" pitchFamily="34" charset="0"/>
              </a:rPr>
              <a:t/>
            </a:r>
            <a:br>
              <a:rPr lang="en-GB" sz="4000" b="1" dirty="0" smtClean="0">
                <a:latin typeface="Arial Rounded MT Bold" pitchFamily="34" charset="0"/>
              </a:rPr>
            </a:br>
            <a:r>
              <a:rPr lang="en-GB" sz="4000" b="1" dirty="0" smtClean="0">
                <a:latin typeface="Arial Rounded MT Bold" pitchFamily="34" charset="0"/>
              </a:rPr>
              <a:t/>
            </a:r>
            <a:br>
              <a:rPr lang="en-GB" sz="4000" b="1" dirty="0" smtClean="0">
                <a:latin typeface="Arial Rounded MT Bold" pitchFamily="34" charset="0"/>
              </a:rPr>
            </a:br>
            <a:r>
              <a:rPr lang="en-GB" sz="3200" b="1" dirty="0" smtClean="0">
                <a:latin typeface="Arial Rounded MT Bold" pitchFamily="34" charset="0"/>
              </a:rPr>
              <a:t>@</a:t>
            </a:r>
            <a:r>
              <a:rPr lang="en-GB" sz="3200" b="1" dirty="0" err="1" smtClean="0">
                <a:latin typeface="Arial Rounded MT Bold" pitchFamily="34" charset="0"/>
              </a:rPr>
              <a:t>McGlynnClare</a:t>
            </a:r>
            <a:r>
              <a:rPr lang="en-GB" sz="3200" b="1" dirty="0" smtClean="0">
                <a:latin typeface="Arial Rounded MT Bold" pitchFamily="34" charset="0"/>
              </a:rPr>
              <a:t/>
            </a:r>
            <a:br>
              <a:rPr lang="en-GB" sz="3200" b="1" dirty="0" smtClean="0">
                <a:latin typeface="Arial Rounded MT Bold" pitchFamily="34" charset="0"/>
              </a:rPr>
            </a:br>
            <a:r>
              <a:rPr lang="en-GB" sz="3200" dirty="0" smtClean="0">
                <a:latin typeface="Arial Rounded MT Bold" pitchFamily="34" charset="0"/>
              </a:rPr>
              <a:t/>
            </a:r>
            <a:br>
              <a:rPr lang="en-GB" sz="3200" dirty="0" smtClean="0">
                <a:latin typeface="Arial Rounded MT Bold" pitchFamily="34" charset="0"/>
              </a:rPr>
            </a:br>
            <a:r>
              <a:rPr lang="en-GB" sz="3200" dirty="0" smtClean="0">
                <a:latin typeface="Arial Rounded MT Bold" pitchFamily="34" charset="0"/>
              </a:rPr>
              <a:t>Clare.McGlynn@durham.ac.uk</a:t>
            </a:r>
            <a:br>
              <a:rPr lang="en-GB" sz="3200" dirty="0" smtClean="0">
                <a:latin typeface="Arial Rounded MT Bold" pitchFamily="34" charset="0"/>
              </a:rPr>
            </a:b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sz="quarter" idx="1"/>
          </p:nvPr>
        </p:nvSpPr>
        <p:spPr>
          <a:xfrm>
            <a:off x="827088" y="3429000"/>
            <a:ext cx="7561262" cy="1800200"/>
          </a:xfrm>
        </p:spPr>
        <p:txBody>
          <a:bodyPr/>
          <a:lstStyle/>
          <a:p>
            <a:pPr>
              <a:buNone/>
            </a:pPr>
            <a:endParaRPr lang="en-GB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96752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Lucy’s motivations</a:t>
            </a:r>
            <a:endParaRPr lang="en-GB" b="1" dirty="0"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40768"/>
            <a:ext cx="4319835" cy="468052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Police response ‘disgusted’ Lucy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Lucy felt ‘completely discounted’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Desire to ‘confront’ perpetrator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‘I just wanted him to hear me, without him twisting it really’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Content Placeholder 7" descr="RJ and SV briefing front page imag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32295" y="1484784"/>
            <a:ext cx="3000145" cy="439248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600" b="1" dirty="0" smtClean="0">
                <a:latin typeface="Arial Rounded MT Bold"/>
              </a:rPr>
              <a:t>@</a:t>
            </a:r>
            <a:r>
              <a:rPr lang="en-GB" sz="1600" b="1" dirty="0" err="1" smtClean="0">
                <a:latin typeface="Arial Rounded MT Bold"/>
              </a:rPr>
              <a:t>McGlynnClare</a:t>
            </a:r>
            <a:endParaRPr lang="en-GB" sz="1600" b="1" dirty="0">
              <a:latin typeface="Arial Rounded MT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219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Lucy’s experiences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40768"/>
            <a:ext cx="7772400" cy="475252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‘it was the first time he admitted that he had deliberately created harm and that he knew that having sexual intercourse with me would be harmful</a:t>
            </a: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‘enabled me to say exactly how it had affected me, and he obviously hadn’t realised it would have such far reaching effects for me</a:t>
            </a: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’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‘I had the last word and said that I didn’t accept his apology.’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600" b="1" dirty="0" smtClean="0">
                <a:latin typeface="Arial Rounded MT Bold"/>
              </a:rPr>
              <a:t>@</a:t>
            </a:r>
            <a:r>
              <a:rPr lang="en-GB" sz="1600" b="1" dirty="0" err="1" smtClean="0">
                <a:latin typeface="Arial Rounded MT Bold"/>
              </a:rPr>
              <a:t>McGlynnClare</a:t>
            </a:r>
            <a:endParaRPr lang="en-GB" sz="1600" b="1" dirty="0">
              <a:latin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71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008112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 panose="020F0704030504030204" pitchFamily="34" charset="0"/>
              </a:rPr>
              <a:t>Lucy: </a:t>
            </a:r>
            <a:r>
              <a:rPr lang="en-GB" b="1" dirty="0" smtClean="0">
                <a:latin typeface="Arial Rounded MT Bold" panose="020F0704030504030204" pitchFamily="34" charset="0"/>
              </a:rPr>
              <a:t>impacts of conference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772400" cy="475252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conference ‘was a really big turning point for me actually. Instead of having this whole episode of my life that I couldn’t do anything with, I could stop hating myself and put the blame where it should be’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‘why he did it’ was ‘key’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3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‘It was more important to have my say and have him listen than for him to go to prison’</a:t>
            </a:r>
            <a:endParaRPr lang="en-GB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600" b="1" dirty="0" smtClean="0">
                <a:latin typeface="Arial Rounded MT Bold"/>
              </a:rPr>
              <a:t>@</a:t>
            </a:r>
            <a:r>
              <a:rPr lang="en-GB" sz="1600" b="1" dirty="0" err="1" smtClean="0">
                <a:latin typeface="Arial Rounded MT Bold"/>
              </a:rPr>
              <a:t>McGlynnClare</a:t>
            </a:r>
            <a:endParaRPr lang="en-GB" sz="1600" b="1" dirty="0">
              <a:latin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0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What lessons can we learn from Lucy’s experiences? 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772400" cy="396111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GB" sz="1200" dirty="0" smtClean="0"/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urvivor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engagement and agreement a pre-requisite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xtensive preparation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support is essential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esource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time intensive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rained and experienced facilitator </a:t>
            </a: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vital</a:t>
            </a:r>
          </a:p>
          <a:p>
            <a:pPr>
              <a:buFont typeface="Wingdings" pitchFamily="2" charset="2"/>
              <a:buChar char="v"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0BE39-47DC-4226-BF79-492C754EBAC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z="1600" b="1" dirty="0" smtClean="0">
                <a:latin typeface="Arial Rounded MT Bold"/>
              </a:rPr>
              <a:t>@</a:t>
            </a:r>
            <a:r>
              <a:rPr lang="en-GB" sz="1600" b="1" dirty="0" err="1" smtClean="0">
                <a:latin typeface="Arial Rounded MT Bold"/>
              </a:rPr>
              <a:t>McGlynnClare</a:t>
            </a:r>
            <a:endParaRPr lang="en-GB" sz="1600" b="1" dirty="0">
              <a:latin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1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347936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Arial Rounded MT Bold"/>
              </a:rPr>
              <a:t>What is restorative justice?</a:t>
            </a:r>
            <a:endParaRPr lang="en-GB" sz="3600" b="1" dirty="0"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Dialogue/conference bringing together those affected by crime to consider its impact and how the offender might make amends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Offender acknowledges responsibility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Roles of victim and offender are clear 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152128"/>
          </a:xfrm>
        </p:spPr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When </a:t>
            </a:r>
            <a:r>
              <a:rPr lang="en-GB" b="1" dirty="0" smtClean="0">
                <a:latin typeface="Arial Rounded MT Bold"/>
              </a:rPr>
              <a:t>is </a:t>
            </a:r>
            <a:r>
              <a:rPr lang="en-GB" b="1" dirty="0" smtClean="0">
                <a:latin typeface="Arial Rounded MT Bold"/>
              </a:rPr>
              <a:t>restorative justice </a:t>
            </a:r>
            <a:r>
              <a:rPr lang="en-GB" b="1" dirty="0" smtClean="0">
                <a:latin typeface="Arial Rounded MT Bold"/>
              </a:rPr>
              <a:t>used</a:t>
            </a:r>
            <a:r>
              <a:rPr lang="en-GB" b="1" dirty="0" smtClean="0">
                <a:latin typeface="Arial Rounded MT Bold"/>
              </a:rPr>
              <a:t>?</a:t>
            </a:r>
            <a:endParaRPr lang="en-GB" b="1" dirty="0"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28800"/>
            <a:ext cx="7772400" cy="4320480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Post-conviction:</a:t>
            </a:r>
          </a:p>
          <a:p>
            <a:pPr lvl="0">
              <a:buFont typeface="Courier New" pitchFamily="49" charset="0"/>
              <a:buChar char="o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impact on criminal conviction, punishment or imprisonment (Lucy)</a:t>
            </a:r>
          </a:p>
          <a:p>
            <a:pPr lvl="0">
              <a:buFont typeface="Courier New" pitchFamily="49" charset="0"/>
              <a:buChar char="o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impact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sentencing</a:t>
            </a:r>
          </a:p>
          <a:p>
            <a:pPr lvl="0">
              <a:buFont typeface="Courier New" pitchFamily="49" charset="0"/>
              <a:buChar char="o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impact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prison release</a:t>
            </a:r>
          </a:p>
          <a:p>
            <a:pPr>
              <a:buNone/>
            </a:pP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Diversionary </a:t>
            </a: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restorative justice:</a:t>
            </a:r>
          </a:p>
          <a:p>
            <a:pPr lvl="0">
              <a:buFont typeface="Courier New" pitchFamily="49" charset="0"/>
              <a:buChar char="o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 is diverted from conventional criminal justice system to restorative process</a:t>
            </a:r>
          </a:p>
          <a:p>
            <a:pPr lvl="0">
              <a:buFont typeface="Courier New" pitchFamily="49" charset="0"/>
              <a:buChar char="o"/>
            </a:pP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impact </a:t>
            </a:r>
            <a:r>
              <a:rPr lang="en-GB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sentence and punishment</a:t>
            </a:r>
          </a:p>
          <a:p>
            <a:pPr lvl="0">
              <a:buNone/>
            </a:pPr>
            <a:r>
              <a:rPr lang="en-GB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 the criminal justice system entirely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Arial Rounded MT Bold"/>
              </a:rPr>
              <a:t>Why consider the role of restorative justice?</a:t>
            </a:r>
            <a:endParaRPr lang="en-GB" b="1" dirty="0">
              <a:latin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Failings of conventional criminal justice system</a:t>
            </a:r>
          </a:p>
          <a:p>
            <a:pPr>
              <a:buFont typeface="Courier New" pitchFamily="49" charset="0"/>
              <a:buChar char="o"/>
            </a:pPr>
            <a:endParaRPr lang="en-GB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Justice from the perspective of sexual violence survivors</a:t>
            </a:r>
            <a:endParaRPr lang="en-GB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latin typeface="Arial Rounded MT Bold"/>
              </a:rPr>
              <a:t>@</a:t>
            </a:r>
            <a:r>
              <a:rPr lang="en-GB" b="1" dirty="0" err="1" smtClean="0">
                <a:latin typeface="Arial Rounded MT Bold"/>
              </a:rPr>
              <a:t>McGlynnClare</a:t>
            </a:r>
            <a:endParaRPr lang="en-GB" b="1" dirty="0">
              <a:latin typeface="Arial Rounded MT Bol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Arial Rounded MT Bold"/>
                <a:ea typeface="Arial Unicode MS" pitchFamily="34" charset="-128"/>
                <a:cs typeface="Arial Unicode MS" pitchFamily="34" charset="-128"/>
              </a:rPr>
              <a:t>Justice and sexual violence survivors: kaleidoscopic justice</a:t>
            </a:r>
            <a:endParaRPr lang="en-GB" sz="3600" b="1" dirty="0">
              <a:latin typeface="Arial Rounded MT Bold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5256584" cy="40653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Continually 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shifting pattern </a:t>
            </a:r>
            <a:endParaRPr lang="en-GB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Unpredictable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Lived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on-going and ever-evolving experience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Experienced and lived differently for each </a:t>
            </a:r>
            <a:r>
              <a:rPr lang="en-GB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survivor </a:t>
            </a:r>
            <a:r>
              <a:rPr lang="en-GB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 time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4C5B9-DC20-4F15-8FBB-609A82DC5FC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8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3240360" cy="4176464"/>
          </a:xfrm>
        </p:spPr>
      </p:pic>
    </p:spTree>
    <p:extLst>
      <p:ext uri="{BB962C8B-B14F-4D97-AF65-F5344CB8AC3E}">
        <p14:creationId xmlns="" xmlns:p14="http://schemas.microsoft.com/office/powerpoint/2010/main" val="35873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tingham April 2011 RJ and SV FINAL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663366"/>
            </a:solidFill>
            <a:effectLst/>
            <a:latin typeface="ITC Avant Garde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663366"/>
            </a:solidFill>
            <a:effectLst/>
            <a:latin typeface="ITC Avant Garde Gothic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Nottingham April 2011 RJ and SV FINAL</Template>
  <TotalTime>2657</TotalTime>
  <Words>697</Words>
  <Application>Microsoft Office PowerPoint</Application>
  <PresentationFormat>On-screen Show (4:3)</PresentationFormat>
  <Paragraphs>136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Nottingham April 2011 RJ and SV FINAL</vt:lpstr>
      <vt:lpstr>Responding to Sexual Violence:  Is there a Role for Restorative Justice? </vt:lpstr>
      <vt:lpstr>Lucy’s motivations</vt:lpstr>
      <vt:lpstr>Lucy’s experiences</vt:lpstr>
      <vt:lpstr>Lucy: impacts of conference</vt:lpstr>
      <vt:lpstr>What lessons can we learn from Lucy’s experiences? </vt:lpstr>
      <vt:lpstr>What is restorative justice?</vt:lpstr>
      <vt:lpstr>When is restorative justice used?</vt:lpstr>
      <vt:lpstr>Why consider the role of restorative justice?</vt:lpstr>
      <vt:lpstr>Justice and sexual violence survivors: kaleidoscopic justice</vt:lpstr>
      <vt:lpstr>kaleidoscopic justice</vt:lpstr>
      <vt:lpstr>Possible benefits of restorative justice</vt:lpstr>
      <vt:lpstr>Recognition and acknowledgement of offending </vt:lpstr>
      <vt:lpstr>Recognition and acknowledgement of offending </vt:lpstr>
      <vt:lpstr>Focus on offender </vt:lpstr>
      <vt:lpstr>Consequences</vt:lpstr>
      <vt:lpstr>Challenges of restorative justice</vt:lpstr>
      <vt:lpstr>Conclusions</vt:lpstr>
      <vt:lpstr>  Professor Clare McGlynn   @McGlynnClare  Clare.McGlynn@durham.ac.uk </vt:lpstr>
    </vt:vector>
  </TitlesOfParts>
  <Company>MUFC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violence and is there a role for RJ</dc:title>
  <dc:creator>Clare McGlynn</dc:creator>
  <cp:lastModifiedBy>claremcglynn</cp:lastModifiedBy>
  <cp:revision>152</cp:revision>
  <cp:lastPrinted>2014-10-15T07:32:06Z</cp:lastPrinted>
  <dcterms:created xsi:type="dcterms:W3CDTF">2011-06-28T16:20:28Z</dcterms:created>
  <dcterms:modified xsi:type="dcterms:W3CDTF">2017-03-17T11:35:36Z</dcterms:modified>
</cp:coreProperties>
</file>